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7772400" cy="100584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4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2CD"/>
          </a:solidFill>
        </a:fill>
      </a:tcStyle>
    </a:wholeTbl>
    <a:band2H>
      <a:tcTxStyle/>
      <a:tcStyle>
        <a:tcBdr/>
        <a:fill>
          <a:solidFill>
            <a:srgbClr val="FF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DBDE"/>
          </a:solidFill>
        </a:fill>
      </a:tcStyle>
    </a:wholeTbl>
    <a:band2H>
      <a:tcTxStyle/>
      <a:tcStyle>
        <a:tcBdr/>
        <a:fill>
          <a:solidFill>
            <a:srgbClr val="EBEE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FFCD"/>
          </a:solidFill>
        </a:fill>
      </a:tcStyle>
    </a:wholeTbl>
    <a:band2H>
      <a:tcTxStyle/>
      <a:tcStyle>
        <a:tcBdr/>
        <a:fill>
          <a:solidFill>
            <a:srgbClr val="FCFF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178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03438" y="685800"/>
            <a:ext cx="2651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024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981743" y="9471367"/>
            <a:ext cx="256513" cy="238096"/>
          </a:xfrm>
          <a:prstGeom prst="rect">
            <a:avLst/>
          </a:prstGeom>
        </p:spPr>
        <p:txBody>
          <a:bodyPr lIns="51275" tIns="51275" rIns="51275" bIns="51275"/>
          <a:lstStyle>
            <a:lvl1pPr>
              <a:defRPr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xfrm>
            <a:off x="264944" y="4206106"/>
            <a:ext cx="7242601" cy="1646101"/>
          </a:xfrm>
          <a:prstGeom prst="rect">
            <a:avLst/>
          </a:prstGeom>
        </p:spPr>
        <p:txBody>
          <a:bodyPr anchor="ctr"/>
          <a:lstStyle>
            <a:lvl1pPr>
              <a:defRPr sz="3600"/>
            </a:lvl1pPr>
          </a:lstStyle>
          <a:p>
            <a:r>
              <a:t>Title Text</a:t>
            </a:r>
          </a:p>
        </p:txBody>
      </p:sp>
      <p:sp>
        <p:nvSpPr>
          <p:cNvPr id="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264944" y="870271"/>
            <a:ext cx="7242601" cy="111990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4944" y="2253728"/>
            <a:ext cx="3399901" cy="6681001"/>
          </a:xfrm>
          <a:prstGeom prst="rect">
            <a:avLst/>
          </a:prstGeom>
        </p:spPr>
        <p:txBody>
          <a:bodyPr/>
          <a:lstStyle>
            <a:lvl1pPr marL="457200" indent="-3175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lvl1pPr>
            <a:lvl2pPr marL="9652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○"/>
              <a:defRPr sz="1400"/>
            </a:lvl2pPr>
            <a:lvl3pPr marL="14224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■"/>
              <a:defRPr sz="1400"/>
            </a:lvl3pPr>
            <a:lvl4pPr marL="18796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lvl4pPr>
            <a:lvl5pPr marL="2336800" indent="-3556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○"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Google Shape;23;p5"/>
          <p:cNvSpPr txBox="1">
            <a:spLocks noGrp="1"/>
          </p:cNvSpPr>
          <p:nvPr>
            <p:ph type="body" sz="half" idx="13"/>
          </p:nvPr>
        </p:nvSpPr>
        <p:spPr>
          <a:xfrm>
            <a:off x="4107539" y="2253728"/>
            <a:ext cx="3399901" cy="6681001"/>
          </a:xfrm>
          <a:prstGeom prst="rect">
            <a:avLst/>
          </a:prstGeom>
        </p:spPr>
        <p:txBody>
          <a:bodyPr/>
          <a:lstStyle/>
          <a:p>
            <a:pPr marL="457200" indent="-3175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400"/>
              <a:buFont typeface="Arial"/>
              <a:buChar char="●"/>
              <a:defRPr sz="1400"/>
            </a:pP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264944" y="870271"/>
            <a:ext cx="7242601" cy="1119900"/>
          </a:xfrm>
          <a:prstGeom prst="rect">
            <a:avLst/>
          </a:prstGeom>
        </p:spPr>
        <p:txBody>
          <a:bodyPr anchor="t"/>
          <a:lstStyle>
            <a:lvl1pPr algn="l">
              <a:defRPr sz="2800"/>
            </a:lvl1pPr>
          </a:lstStyle>
          <a:p>
            <a:r>
              <a:t>Title Text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264944" y="1086507"/>
            <a:ext cx="2386802" cy="1478101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4944" y="2717439"/>
            <a:ext cx="2386802" cy="6217501"/>
          </a:xfrm>
          <a:prstGeom prst="rect">
            <a:avLst/>
          </a:prstGeom>
        </p:spPr>
        <p:txBody>
          <a:bodyPr/>
          <a:lstStyle>
            <a:lvl1pPr marL="4572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●"/>
              <a:defRPr sz="1200"/>
            </a:lvl1pPr>
            <a:lvl2pPr marL="9144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○"/>
              <a:defRPr sz="1200"/>
            </a:lvl2pPr>
            <a:lvl3pPr marL="13716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■"/>
              <a:defRPr sz="1200"/>
            </a:lvl3pPr>
            <a:lvl4pPr marL="18288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●"/>
              <a:defRPr sz="1200"/>
            </a:lvl4pPr>
            <a:lvl5pPr marL="2286000" indent="-3048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200"/>
              <a:buFont typeface="Arial"/>
              <a:buChar char="○"/>
              <a:defRPr sz="1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416712" y="880292"/>
            <a:ext cx="5412601" cy="7999502"/>
          </a:xfrm>
          <a:prstGeom prst="rect">
            <a:avLst/>
          </a:prstGeom>
        </p:spPr>
        <p:txBody>
          <a:bodyPr anchor="ctr"/>
          <a:lstStyle>
            <a:lvl1pPr algn="l"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36;p9"/>
          <p:cNvSpPr/>
          <p:nvPr/>
        </p:nvSpPr>
        <p:spPr>
          <a:xfrm>
            <a:off x="3886200" y="-244"/>
            <a:ext cx="3886200" cy="10058401"/>
          </a:xfrm>
          <a:prstGeom prst="rect">
            <a:avLst/>
          </a:prstGeom>
          <a:solidFill>
            <a:srgbClr val="EEEEEE"/>
          </a:solidFill>
          <a:ln w="12700">
            <a:miter lim="400000"/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3" name="Title Text"/>
          <p:cNvSpPr txBox="1">
            <a:spLocks noGrp="1"/>
          </p:cNvSpPr>
          <p:nvPr>
            <p:ph type="title"/>
          </p:nvPr>
        </p:nvSpPr>
        <p:spPr>
          <a:xfrm>
            <a:off x="225675" y="2411541"/>
            <a:ext cx="3438300" cy="2898601"/>
          </a:xfrm>
          <a:prstGeom prst="rect">
            <a:avLst/>
          </a:prstGeom>
        </p:spPr>
        <p:txBody>
          <a:bodyPr/>
          <a:lstStyle>
            <a:lvl1pPr>
              <a:defRPr sz="4200"/>
            </a:lvl1pPr>
          </a:lstStyle>
          <a:p>
            <a:r>
              <a:t>Title Text</a:t>
            </a:r>
          </a:p>
        </p:txBody>
      </p:sp>
      <p:sp>
        <p:nvSpPr>
          <p:cNvPr id="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25675" y="5481568"/>
            <a:ext cx="3438300" cy="2415301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Google Shape;39;p9"/>
          <p:cNvSpPr txBox="1">
            <a:spLocks noGrp="1"/>
          </p:cNvSpPr>
          <p:nvPr>
            <p:ph type="body" sz="half" idx="13"/>
          </p:nvPr>
        </p:nvSpPr>
        <p:spPr>
          <a:xfrm>
            <a:off x="4198575" y="1415968"/>
            <a:ext cx="3261301" cy="7226102"/>
          </a:xfrm>
          <a:prstGeom prst="rect">
            <a:avLst/>
          </a:prstGeom>
        </p:spPr>
        <p:txBody>
          <a:bodyPr anchor="ctr"/>
          <a:lstStyle/>
          <a:p>
            <a:pPr marL="457200" indent="-342900" algn="l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pPr>
            <a:endParaRPr/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64944" y="8273123"/>
            <a:ext cx="5099101" cy="1183201"/>
          </a:xfrm>
          <a:prstGeom prst="rect">
            <a:avLst/>
          </a:prstGeom>
        </p:spPr>
        <p:txBody>
          <a:bodyPr anchor="ctr"/>
          <a:lstStyle>
            <a:lvl1pPr marL="228600" indent="0" algn="l">
              <a:defRPr sz="1800"/>
            </a:lvl1pPr>
            <a:lvl2pPr marL="1005114" indent="-408214" algn="l">
              <a:buSzPts val="1800"/>
              <a:buChar char="○"/>
              <a:defRPr sz="1800"/>
            </a:lvl2pPr>
            <a:lvl3pPr marL="1462314" indent="-408214" algn="l">
              <a:buSzPts val="1800"/>
              <a:buChar char="■"/>
              <a:defRPr sz="1800"/>
            </a:lvl3pPr>
            <a:lvl4pPr marL="1919514" indent="-408214" algn="l">
              <a:buSzPts val="1800"/>
              <a:buChar char="●"/>
              <a:defRPr sz="1800"/>
            </a:lvl4pPr>
            <a:lvl5pPr marL="2376714" indent="-408214" algn="l">
              <a:buSzPts val="1800"/>
              <a:buChar char="○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itle Text"/>
          <p:cNvSpPr txBox="1">
            <a:spLocks noGrp="1"/>
          </p:cNvSpPr>
          <p:nvPr>
            <p:ph type="title"/>
          </p:nvPr>
        </p:nvSpPr>
        <p:spPr>
          <a:xfrm>
            <a:off x="264944" y="2163089"/>
            <a:ext cx="7242601" cy="3840001"/>
          </a:xfrm>
          <a:prstGeom prst="rect">
            <a:avLst/>
          </a:prstGeom>
        </p:spPr>
        <p:txBody>
          <a:bodyPr/>
          <a:lstStyle>
            <a:lvl1pPr>
              <a:defRPr sz="12000"/>
            </a:lvl1pPr>
          </a:lstStyle>
          <a:p>
            <a:r>
              <a:t>Title Text</a:t>
            </a:r>
          </a:p>
        </p:txBody>
      </p:sp>
      <p:sp>
        <p:nvSpPr>
          <p:cNvPr id="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264944" y="6164350"/>
            <a:ext cx="7242601" cy="2543701"/>
          </a:xfrm>
          <a:prstGeom prst="rect">
            <a:avLst/>
          </a:prstGeom>
        </p:spPr>
        <p:txBody>
          <a:bodyPr/>
          <a:lstStyle>
            <a:lvl1pPr marL="457200" indent="-342900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lvl1pPr>
            <a:lvl2pPr marL="10051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defRPr sz="1800"/>
            </a:lvl2pPr>
            <a:lvl3pPr marL="14623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■"/>
              <a:defRPr sz="1800"/>
            </a:lvl3pPr>
            <a:lvl4pPr marL="19195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●"/>
              <a:defRPr sz="1800"/>
            </a:lvl4pPr>
            <a:lvl5pPr marL="2376714" indent="-408214">
              <a:lnSpc>
                <a:spcPct val="115000"/>
              </a:lnSpc>
              <a:buClr>
                <a:schemeClr val="accent2">
                  <a:lumOff val="21764"/>
                </a:schemeClr>
              </a:buClr>
              <a:buSzPts val="1800"/>
              <a:buFont typeface="Arial"/>
              <a:buChar char="○"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264951" y="1456058"/>
            <a:ext cx="7242601" cy="40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264944" y="5542288"/>
            <a:ext cx="7242601" cy="155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31276" y="9345032"/>
            <a:ext cx="336814" cy="318396"/>
          </a:xfrm>
          <a:prstGeom prst="rect">
            <a:avLst/>
          </a:prstGeom>
          <a:ln w="12700">
            <a:miter lim="400000"/>
          </a:ln>
        </p:spPr>
        <p:txBody>
          <a:bodyPr wrap="none" lIns="91424" tIns="91424" rIns="91424" bIns="91424" anchor="ctr">
            <a:spAutoFit/>
          </a:bodyPr>
          <a:lstStyle>
            <a:lvl1pPr algn="r">
              <a:defRPr sz="1000">
                <a:solidFill>
                  <a:schemeClr val="accent2">
                    <a:lumOff val="21764"/>
                  </a:schemeClr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342900" marR="0" indent="-228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1pPr>
      <a:lvl2pPr marL="342900" marR="0" indent="254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2pPr>
      <a:lvl3pPr marL="342900" marR="0" indent="711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3pPr>
      <a:lvl4pPr marL="342900" marR="0" indent="1168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4pPr>
      <a:lvl5pPr marL="342900" marR="0" indent="1625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5pPr>
      <a:lvl6pPr marL="342900" marR="0" indent="2082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6pPr>
      <a:lvl7pPr marL="342900" marR="0" indent="2540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7pPr>
      <a:lvl8pPr marL="342900" marR="0" indent="299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8pPr>
      <a:lvl9pPr marL="342900" marR="0" indent="345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chemeClr val="accent2">
              <a:lumOff val="21764"/>
            </a:schemeClr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mailto:susan.holden@nbed.nb.c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11" Type="http://schemas.openxmlformats.org/officeDocument/2006/relationships/hyperlink" Target="mailto:terra.Saulnier@nbed.nb.ca" TargetMode="Externa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56;p14" descr="Google Shape;56;p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ln w="12700">
            <a:miter lim="400000"/>
          </a:ln>
        </p:spPr>
      </p:pic>
      <p:sp>
        <p:nvSpPr>
          <p:cNvPr id="117" name="Google Shape;57;p14"/>
          <p:cNvSpPr/>
          <p:nvPr/>
        </p:nvSpPr>
        <p:spPr>
          <a:xfrm>
            <a:off x="197225" y="216950"/>
            <a:ext cx="7234201" cy="10965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8" name="Google Shape;58;p14"/>
          <p:cNvSpPr/>
          <p:nvPr/>
        </p:nvSpPr>
        <p:spPr>
          <a:xfrm>
            <a:off x="2771000" y="2303174"/>
            <a:ext cx="4570501" cy="6117902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19" name="Google Shape;59;p14" descr="Google Shape;59;p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499" y="2087249"/>
            <a:ext cx="5113499" cy="6617476"/>
          </a:xfrm>
          <a:prstGeom prst="rect">
            <a:avLst/>
          </a:prstGeom>
          <a:ln w="152400">
            <a:solidFill>
              <a:srgbClr val="000000"/>
            </a:solidFill>
          </a:ln>
        </p:spPr>
      </p:pic>
      <p:sp>
        <p:nvSpPr>
          <p:cNvPr id="120" name="Google Shape;60;p14"/>
          <p:cNvSpPr/>
          <p:nvPr/>
        </p:nvSpPr>
        <p:spPr>
          <a:xfrm>
            <a:off x="629774" y="9095724"/>
            <a:ext cx="6549602" cy="728701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  <a:prstDash val="dashDot"/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21" name="Google Shape;61;p14" descr="Google Shape;61;p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00" y="1594299"/>
            <a:ext cx="2046649" cy="930179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Google Shape;62;p14"/>
          <p:cNvSpPr/>
          <p:nvPr/>
        </p:nvSpPr>
        <p:spPr>
          <a:xfrm>
            <a:off x="305900" y="3004924"/>
            <a:ext cx="1799401" cy="534420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14300">
            <a:solidFill>
              <a:srgbClr val="000000"/>
            </a:solidFill>
          </a:ln>
        </p:spPr>
        <p:txBody>
          <a:bodyPr lIns="0" tIns="0" rIns="0" bIns="0" anchor="ctr"/>
          <a:lstStyle/>
          <a:p>
            <a:endParaRPr/>
          </a:p>
        </p:txBody>
      </p:sp>
      <p:pic>
        <p:nvPicPr>
          <p:cNvPr id="123" name="Google Shape;63;p14" descr="Google Shape;63;p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541700">
            <a:off x="5951798" y="98409"/>
            <a:ext cx="2178155" cy="22359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Google Shape;64;p14" descr="Google Shape;64;p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2275" y="8421075"/>
            <a:ext cx="1296008" cy="17092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Google Shape;65;p14" descr="Google Shape;65;p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35800" y="8086442"/>
            <a:ext cx="1136601" cy="20439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Google Shape;66;p14" descr="Google Shape;66;p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904" y="2425856"/>
            <a:ext cx="1799398" cy="1175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Google Shape;67;p14" descr="Google Shape;67;p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0989087">
            <a:off x="-168024" y="-211015"/>
            <a:ext cx="1799403" cy="2328631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Google Shape;68;p14"/>
          <p:cNvSpPr txBox="1"/>
          <p:nvPr/>
        </p:nvSpPr>
        <p:spPr>
          <a:xfrm>
            <a:off x="1380575" y="178598"/>
            <a:ext cx="5230826" cy="1107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algn="ctr">
              <a:defRPr sz="3000">
                <a:latin typeface="Schoolbell"/>
                <a:ea typeface="Schoolbell"/>
                <a:cs typeface="Schoolbell"/>
                <a:sym typeface="Schoolbell"/>
              </a:defRPr>
            </a:pPr>
            <a:r>
              <a:rPr lang="en-US" dirty="0" err="1"/>
              <a:t>Ms</a:t>
            </a:r>
            <a:r>
              <a:rPr lang="en-US" dirty="0"/>
              <a:t> Holden and Miss Saulnier</a:t>
            </a:r>
          </a:p>
          <a:p>
            <a:pPr algn="ctr">
              <a:defRPr sz="3000">
                <a:latin typeface="Schoolbell"/>
                <a:ea typeface="Schoolbell"/>
                <a:cs typeface="Schoolbell"/>
                <a:sym typeface="Schoolbell"/>
              </a:defRPr>
            </a:pPr>
            <a:r>
              <a:rPr lang="en-US" dirty="0"/>
              <a:t>Grade 1</a:t>
            </a:r>
            <a:endParaRPr dirty="0"/>
          </a:p>
        </p:txBody>
      </p:sp>
      <p:sp>
        <p:nvSpPr>
          <p:cNvPr id="129" name="Google Shape;69;p14"/>
          <p:cNvSpPr txBox="1"/>
          <p:nvPr/>
        </p:nvSpPr>
        <p:spPr>
          <a:xfrm>
            <a:off x="781225" y="1849917"/>
            <a:ext cx="1697807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>
            <a:lvl1pPr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</a:lstStyle>
          <a:p>
            <a:r>
              <a:rPr lang="en-US" dirty="0">
                <a:latin typeface="Comic Sans MS" panose="030F0702030302020204" pitchFamily="66" charset="0"/>
              </a:rPr>
              <a:t>May 18-22 </a:t>
            </a:r>
            <a:endParaRPr dirty="0">
              <a:latin typeface="Comic Sans MS" panose="030F0702030302020204" pitchFamily="66" charset="0"/>
            </a:endParaRPr>
          </a:p>
        </p:txBody>
      </p:sp>
      <p:sp>
        <p:nvSpPr>
          <p:cNvPr id="130" name="Google Shape;70;p14"/>
          <p:cNvSpPr txBox="1"/>
          <p:nvPr/>
        </p:nvSpPr>
        <p:spPr>
          <a:xfrm>
            <a:off x="355742" y="3526867"/>
            <a:ext cx="1690632" cy="4278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</a:rPr>
              <a:t>Have children read and spell the following words. If they can’t spell them the fist time, they can practice them daily.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came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have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help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next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now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one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some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then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was</a:t>
            </a:r>
          </a:p>
          <a:p>
            <a:pPr algn="ctr">
              <a:defRPr>
                <a:latin typeface="Coming Soon"/>
                <a:ea typeface="Coming Soon"/>
                <a:cs typeface="Coming Soon"/>
                <a:sym typeface="Coming Soon"/>
              </a:defRPr>
            </a:pPr>
            <a:r>
              <a:rPr lang="en-US" dirty="0">
                <a:latin typeface="Comic Sans MS" panose="030F0702030302020204" pitchFamily="66" charset="0"/>
                <a:ea typeface="Coming Soon"/>
                <a:cs typeface="Coming Soon"/>
                <a:sym typeface="Coming Soon"/>
              </a:rPr>
              <a:t>what</a:t>
            </a:r>
            <a:endParaRPr dirty="0">
              <a:latin typeface="Coming Soon"/>
              <a:ea typeface="Coming Soon"/>
              <a:cs typeface="Coming Soon"/>
              <a:sym typeface="Coming Soon"/>
            </a:endParaRPr>
          </a:p>
          <a:p>
            <a:endParaRPr dirty="0"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136" name="Google Shape;76;p14"/>
          <p:cNvSpPr txBox="1"/>
          <p:nvPr/>
        </p:nvSpPr>
        <p:spPr>
          <a:xfrm>
            <a:off x="1159928" y="9129137"/>
            <a:ext cx="5755243" cy="6155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>
            <a:lvl1pPr>
              <a:defRPr>
                <a:latin typeface="Coming Soon"/>
                <a:ea typeface="Coming Soon"/>
                <a:cs typeface="Coming Soon"/>
                <a:sym typeface="Coming Soon"/>
              </a:defRPr>
            </a:lvl1pPr>
          </a:lstStyle>
          <a:p>
            <a:r>
              <a:rPr lang="en-US" dirty="0"/>
              <a:t>If you would like to send us a picture of your great work, we would LOVE to see it! Contact info: </a:t>
            </a:r>
            <a:r>
              <a:rPr lang="en-US" dirty="0">
                <a:hlinkClick r:id="rId11"/>
              </a:rPr>
              <a:t>terra.saulnier@nbed.nb.ca</a:t>
            </a:r>
            <a:r>
              <a:rPr lang="en-US" dirty="0"/>
              <a:t>      </a:t>
            </a:r>
            <a:r>
              <a:rPr lang="en-US" dirty="0">
                <a:hlinkClick r:id="rId12"/>
              </a:rPr>
              <a:t>susan.holden@nbed.nb.ca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137" name="Google Shape;77;p14"/>
          <p:cNvSpPr/>
          <p:nvPr/>
        </p:nvSpPr>
        <p:spPr>
          <a:xfrm flipV="1">
            <a:off x="2780850" y="4003549"/>
            <a:ext cx="4536300" cy="1980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  <a:prstDash val="lgDash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38" name="Google Shape;78;p14"/>
          <p:cNvSpPr/>
          <p:nvPr/>
        </p:nvSpPr>
        <p:spPr>
          <a:xfrm flipV="1">
            <a:off x="2788098" y="6054753"/>
            <a:ext cx="4536300" cy="1980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  <a:prstDash val="lgDashDot"/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39" name="Google Shape;79;p14"/>
          <p:cNvSpPr/>
          <p:nvPr/>
        </p:nvSpPr>
        <p:spPr>
          <a:xfrm>
            <a:off x="2800575" y="3924749"/>
            <a:ext cx="4516501" cy="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0" name="Google Shape;80;p14"/>
          <p:cNvSpPr/>
          <p:nvPr/>
        </p:nvSpPr>
        <p:spPr>
          <a:xfrm>
            <a:off x="2790750" y="6035237"/>
            <a:ext cx="4516501" cy="1"/>
          </a:xfrm>
          <a:prstGeom prst="line">
            <a:avLst/>
          </a:prstGeom>
          <a:ln w="28575">
            <a:solidFill>
              <a:schemeClr val="accent2">
                <a:lumOff val="21764"/>
              </a:schemeClr>
            </a:solidFill>
          </a:ln>
        </p:spPr>
        <p:txBody>
          <a:bodyPr lIns="0" tIns="0" rIns="0" bIns="0"/>
          <a:lstStyle/>
          <a:p>
            <a:endParaRPr/>
          </a:p>
        </p:txBody>
      </p:sp>
      <p:sp>
        <p:nvSpPr>
          <p:cNvPr id="141" name="Google Shape;81;p14"/>
          <p:cNvSpPr txBox="1"/>
          <p:nvPr/>
        </p:nvSpPr>
        <p:spPr>
          <a:xfrm>
            <a:off x="3913498" y="2375330"/>
            <a:ext cx="3222319" cy="369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24" tIns="91424" rIns="91424" bIns="91424">
            <a:spAutoFit/>
          </a:bodyPr>
          <a:lstStyle/>
          <a:p>
            <a:pPr algn="ctr">
              <a:defRPr sz="1800" b="1" u="sng">
                <a:latin typeface="Coming Soon"/>
                <a:ea typeface="Coming Soon"/>
                <a:cs typeface="Coming Soon"/>
                <a:sym typeface="Coming Soon"/>
              </a:defRPr>
            </a:pPr>
            <a:endParaRPr lang="en-US" sz="1200" dirty="0">
              <a:latin typeface="Comic Sans MS" panose="030F0702030302020204" pitchFamily="66" charset="0"/>
            </a:endParaRPr>
          </a:p>
        </p:txBody>
      </p:sp>
      <p:sp>
        <p:nvSpPr>
          <p:cNvPr id="142" name="Google Shape;82;p14"/>
          <p:cNvSpPr txBox="1"/>
          <p:nvPr/>
        </p:nvSpPr>
        <p:spPr>
          <a:xfrm>
            <a:off x="3076675" y="4338925"/>
            <a:ext cx="3964200" cy="4616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b="1" u="sng">
                <a:latin typeface="Coming Soon"/>
                <a:ea typeface="Coming Soon"/>
                <a:cs typeface="Coming Soon"/>
                <a:sym typeface="Coming Soon"/>
              </a:defRPr>
            </a:pPr>
            <a:endParaRPr lang="en-US" sz="1800" dirty="0">
              <a:latin typeface="Comic Sans MS" panose="030F0702030302020204" pitchFamily="66" charset="0"/>
            </a:endParaRPr>
          </a:p>
        </p:txBody>
      </p:sp>
      <p:sp>
        <p:nvSpPr>
          <p:cNvPr id="143" name="Google Shape;83;p14"/>
          <p:cNvSpPr txBox="1"/>
          <p:nvPr/>
        </p:nvSpPr>
        <p:spPr>
          <a:xfrm>
            <a:off x="3076675" y="6429475"/>
            <a:ext cx="3964200" cy="400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/>
          <a:p>
            <a:pPr algn="ctr">
              <a:defRPr b="1" u="sng">
                <a:latin typeface="Coming Soon"/>
                <a:ea typeface="Coming Soon"/>
                <a:cs typeface="Coming Soon"/>
                <a:sym typeface="Coming Soon"/>
              </a:defRPr>
            </a:pPr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734A7A-B36C-4B1C-A93A-01FF1C04725E}"/>
              </a:ext>
            </a:extLst>
          </p:cNvPr>
          <p:cNvSpPr txBox="1"/>
          <p:nvPr/>
        </p:nvSpPr>
        <p:spPr>
          <a:xfrm>
            <a:off x="2876567" y="2463272"/>
            <a:ext cx="3716023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Write about your best friend. What do you like to do with your friend? Why do you like them? Draw and colour a picture of you and your best friend. Tell your family about your writing and picture. 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4F92BF-D37E-45AF-8418-29436639B5E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16598" y="3159676"/>
            <a:ext cx="762854" cy="7628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63ED47-57E9-4908-BB56-4218634D7049}"/>
              </a:ext>
            </a:extLst>
          </p:cNvPr>
          <p:cNvSpPr txBox="1"/>
          <p:nvPr/>
        </p:nvSpPr>
        <p:spPr>
          <a:xfrm>
            <a:off x="2921000" y="4032160"/>
            <a:ext cx="4386251" cy="196977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Write a list of all the words you can think of that rhyme with </a:t>
            </a:r>
            <a:r>
              <a:rPr lang="en-US" sz="1600" b="1" dirty="0">
                <a:latin typeface="Comic Sans MS" panose="030F0702030302020204" pitchFamily="66" charset="0"/>
              </a:rPr>
              <a:t>ick</a:t>
            </a:r>
            <a:r>
              <a:rPr lang="en-US" sz="1600" dirty="0">
                <a:latin typeface="Comic Sans MS" panose="030F0702030302020204" pitchFamily="66" charset="0"/>
              </a:rPr>
              <a:t>. They can be real words or nonsense words. How many words do you come up with? Example: sick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"/>
              </a:rPr>
              <a:t>Look around your house for items that </a:t>
            </a:r>
            <a:r>
              <a:rPr kumimoji="0" lang="en-US" sz="16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"/>
              </a:rPr>
              <a:t>end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"/>
              </a:rPr>
              <a:t> </a:t>
            </a:r>
            <a:r>
              <a:rPr lang="en-US" sz="1600" dirty="0">
                <a:latin typeface="Comic Sans MS" panose="030F0702030302020204" pitchFamily="66" charset="0"/>
              </a:rPr>
              <a:t>with the letter t. Draw what you find. example: blanket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1076D-3EC1-429D-BC6C-AE5A854DC646}"/>
              </a:ext>
            </a:extLst>
          </p:cNvPr>
          <p:cNvSpPr txBox="1"/>
          <p:nvPr/>
        </p:nvSpPr>
        <p:spPr>
          <a:xfrm>
            <a:off x="2876567" y="6146708"/>
            <a:ext cx="4386251" cy="22313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Comic Sans MS" panose="030F0702030302020204" pitchFamily="66" charset="0"/>
              </a:rPr>
              <a:t>Peytine had some apples and bananas in a bowl. There are 7 pieces of fruit. How many apples could she have? Write a number sentence and d</a:t>
            </a: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"/>
              </a:rPr>
              <a:t>raw a picture to show your answer.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900" dirty="0">
                <a:latin typeface="Comic Sans MS" panose="030F0702030302020204" pitchFamily="66" charset="0"/>
              </a:rPr>
              <a:t>_____________________________________________________________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Comic Sans MS" panose="030F0702030302020204" pitchFamily="66" charset="0"/>
              </a:rPr>
              <a:t>Show the number 12 3 different ways. Example: draw 10 frames, picture, tally marks, rekenrek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"/>
              </a:rPr>
              <a:t>       Draw an ABC p</a:t>
            </a:r>
            <a:r>
              <a:rPr lang="en-US" dirty="0">
                <a:latin typeface="Comic Sans MS" panose="030F0702030302020204" pitchFamily="66" charset="0"/>
              </a:rPr>
              <a:t>attern. </a:t>
            </a:r>
            <a:r>
              <a:rPr kumimoji="0" lang="en-US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omic Sans MS" panose="030F0702030302020204" pitchFamily="66" charset="0"/>
                <a:sym typeface="Arial"/>
              </a:rPr>
              <a:t> 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omic Sans MS" panose="030F0702030302020204" pitchFamily="66" charset="0"/>
              <a:sym typeface="Arial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AB40"/>
      </a:accent1>
      <a:accent2>
        <a:srgbClr val="212121"/>
      </a:accent2>
      <a:accent3>
        <a:srgbClr val="78909C"/>
      </a:accent3>
      <a:accent4>
        <a:srgbClr val="8F6024"/>
      </a:accent4>
      <a:accent5>
        <a:srgbClr val="0097A7"/>
      </a:accent5>
      <a:accent6>
        <a:srgbClr val="EEFF41"/>
      </a:accent6>
      <a:hlink>
        <a:srgbClr val="0000FF"/>
      </a:hlink>
      <a:folHlink>
        <a:srgbClr val="FF00FF"/>
      </a:folHlink>
    </a:clrScheme>
    <a:fontScheme name="Simple Light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Simple 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4219</TotalTime>
  <Words>250</Words>
  <Application>Microsoft Office PowerPoint</Application>
  <PresentationFormat>Custom</PresentationFormat>
  <Paragraphs>24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Comic Sans MS</vt:lpstr>
      <vt:lpstr>Coming Soon</vt:lpstr>
      <vt:lpstr>Schoolbell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Roy, Jocelyn (ASD-S)</dc:creator>
  <cp:lastModifiedBy>Holden, Susan (ASD-S)</cp:lastModifiedBy>
  <cp:revision>27</cp:revision>
  <dcterms:modified xsi:type="dcterms:W3CDTF">2020-05-18T13:16:14Z</dcterms:modified>
</cp:coreProperties>
</file>