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7772400" cy="100584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/>
      <a:tcStyle>
        <a:tcBdr/>
        <a:fill>
          <a:solidFill>
            <a:srgbClr val="FF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5" d="100"/>
          <a:sy n="35" d="100"/>
        </p:scale>
        <p:origin x="1992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4" name="Shape 11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981743" y="9471367"/>
            <a:ext cx="256513" cy="238096"/>
          </a:xfrm>
          <a:prstGeom prst="rect">
            <a:avLst/>
          </a:prstGeom>
        </p:spPr>
        <p:txBody>
          <a:bodyPr lIns="51275" tIns="51275" rIns="51275" bIns="51275"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264944" y="4206106"/>
            <a:ext cx="7242601" cy="1646101"/>
          </a:xfrm>
          <a:prstGeom prst="rect">
            <a:avLst/>
          </a:prstGeom>
        </p:spPr>
        <p:txBody>
          <a:bodyPr anchor="ctr"/>
          <a:lstStyle>
            <a:lvl1pPr>
              <a:defRPr sz="3600"/>
            </a:lvl1pPr>
          </a:lstStyle>
          <a:p>
            <a:r>
              <a:t>Title Text</a:t>
            </a:r>
          </a:p>
        </p:txBody>
      </p:sp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Text"/>
          <p:cNvSpPr txBox="1">
            <a:spLocks noGrp="1"/>
          </p:cNvSpPr>
          <p:nvPr>
            <p:ph type="title"/>
          </p:nvPr>
        </p:nvSpPr>
        <p:spPr>
          <a:xfrm>
            <a:off x="264944" y="870271"/>
            <a:ext cx="7242601" cy="1119900"/>
          </a:xfrm>
          <a:prstGeom prst="rect">
            <a:avLst/>
          </a:prstGeom>
        </p:spPr>
        <p:txBody>
          <a:bodyPr anchor="t"/>
          <a:lstStyle>
            <a:lvl1pPr algn="l">
              <a:defRPr sz="2800"/>
            </a:lvl1pPr>
          </a:lstStyle>
          <a:p>
            <a:r>
              <a:t>Title Text</a:t>
            </a:r>
          </a:p>
        </p:txBody>
      </p:sp>
      <p:sp>
        <p:nvSpPr>
          <p:cNvPr id="3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64944" y="2253728"/>
            <a:ext cx="3399901" cy="6681001"/>
          </a:xfrm>
          <a:prstGeom prst="rect">
            <a:avLst/>
          </a:prstGeom>
        </p:spPr>
        <p:txBody>
          <a:bodyPr/>
          <a:lstStyle>
            <a:lvl1pPr marL="457200" indent="-3175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400"/>
              <a:buFont typeface="Arial"/>
              <a:buChar char="●"/>
              <a:defRPr sz="1400"/>
            </a:lvl1pPr>
            <a:lvl2pPr marL="965200" indent="-3556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400"/>
              <a:buFont typeface="Arial"/>
              <a:buChar char="○"/>
              <a:defRPr sz="1400"/>
            </a:lvl2pPr>
            <a:lvl3pPr marL="1422400" indent="-3556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400"/>
              <a:buFont typeface="Arial"/>
              <a:buChar char="■"/>
              <a:defRPr sz="1400"/>
            </a:lvl3pPr>
            <a:lvl4pPr marL="1879600" indent="-3556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400"/>
              <a:buFont typeface="Arial"/>
              <a:buChar char="●"/>
              <a:defRPr sz="1400"/>
            </a:lvl4pPr>
            <a:lvl5pPr marL="2336800" indent="-3556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400"/>
              <a:buFont typeface="Arial"/>
              <a:buChar char="○"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Google Shape;23;p5"/>
          <p:cNvSpPr txBox="1">
            <a:spLocks noGrp="1"/>
          </p:cNvSpPr>
          <p:nvPr>
            <p:ph type="body" sz="half" idx="13"/>
          </p:nvPr>
        </p:nvSpPr>
        <p:spPr>
          <a:xfrm>
            <a:off x="4107539" y="2253728"/>
            <a:ext cx="3399901" cy="6681001"/>
          </a:xfrm>
          <a:prstGeom prst="rect">
            <a:avLst/>
          </a:prstGeom>
        </p:spPr>
        <p:txBody>
          <a:bodyPr/>
          <a:lstStyle/>
          <a:p>
            <a:pPr marL="457200" indent="-3175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400"/>
              <a:buFont typeface="Arial"/>
              <a:buChar char="●"/>
              <a:defRPr sz="1400"/>
            </a:pPr>
            <a:endParaRPr/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264944" y="870271"/>
            <a:ext cx="7242601" cy="1119900"/>
          </a:xfrm>
          <a:prstGeom prst="rect">
            <a:avLst/>
          </a:prstGeom>
        </p:spPr>
        <p:txBody>
          <a:bodyPr anchor="t"/>
          <a:lstStyle>
            <a:lvl1pPr algn="l">
              <a:defRPr sz="2800"/>
            </a:lvl1pPr>
          </a:lstStyle>
          <a:p>
            <a:r>
              <a:t>Title Text</a:t>
            </a:r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xfrm>
            <a:off x="264944" y="1086507"/>
            <a:ext cx="2386802" cy="1478101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5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64944" y="2717439"/>
            <a:ext cx="2386802" cy="6217501"/>
          </a:xfrm>
          <a:prstGeom prst="rect">
            <a:avLst/>
          </a:prstGeom>
        </p:spPr>
        <p:txBody>
          <a:bodyPr/>
          <a:lstStyle>
            <a:lvl1pPr marL="457200" indent="-3048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200"/>
              <a:buFont typeface="Arial"/>
              <a:buChar char="●"/>
              <a:defRPr sz="1200"/>
            </a:lvl1pPr>
            <a:lvl2pPr marL="914400" indent="-3048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200"/>
              <a:buFont typeface="Arial"/>
              <a:buChar char="○"/>
              <a:defRPr sz="1200"/>
            </a:lvl2pPr>
            <a:lvl3pPr marL="1371600" indent="-3048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200"/>
              <a:buFont typeface="Arial"/>
              <a:buChar char="■"/>
              <a:defRPr sz="1200"/>
            </a:lvl3pPr>
            <a:lvl4pPr marL="1828800" indent="-3048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200"/>
              <a:buFont typeface="Arial"/>
              <a:buChar char="●"/>
              <a:defRPr sz="1200"/>
            </a:lvl4pPr>
            <a:lvl5pPr marL="2286000" indent="-3048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200"/>
              <a:buFont typeface="Arial"/>
              <a:buChar char="○"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>
            <a:spLocks noGrp="1"/>
          </p:cNvSpPr>
          <p:nvPr>
            <p:ph type="title"/>
          </p:nvPr>
        </p:nvSpPr>
        <p:spPr>
          <a:xfrm>
            <a:off x="416712" y="880292"/>
            <a:ext cx="5412601" cy="7999502"/>
          </a:xfrm>
          <a:prstGeom prst="rect">
            <a:avLst/>
          </a:prstGeom>
        </p:spPr>
        <p:txBody>
          <a:bodyPr anchor="ctr"/>
          <a:lstStyle>
            <a:lvl1pPr algn="l">
              <a:defRPr sz="4800"/>
            </a:lvl1pPr>
          </a:lstStyle>
          <a:p>
            <a:r>
              <a:t>Title Text</a:t>
            </a:r>
          </a:p>
        </p:txBody>
      </p:sp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36;p9"/>
          <p:cNvSpPr/>
          <p:nvPr/>
        </p:nvSpPr>
        <p:spPr>
          <a:xfrm>
            <a:off x="3886200" y="-244"/>
            <a:ext cx="3886200" cy="100584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3" name="Title Text"/>
          <p:cNvSpPr txBox="1">
            <a:spLocks noGrp="1"/>
          </p:cNvSpPr>
          <p:nvPr>
            <p:ph type="title"/>
          </p:nvPr>
        </p:nvSpPr>
        <p:spPr>
          <a:xfrm>
            <a:off x="225675" y="2411541"/>
            <a:ext cx="3438300" cy="2898601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</a:lstStyle>
          <a:p>
            <a:r>
              <a:t>Title Text</a:t>
            </a:r>
          </a:p>
        </p:txBody>
      </p:sp>
      <p:sp>
        <p:nvSpPr>
          <p:cNvPr id="7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25675" y="5481568"/>
            <a:ext cx="3438300" cy="2415301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Google Shape;39;p9"/>
          <p:cNvSpPr txBox="1">
            <a:spLocks noGrp="1"/>
          </p:cNvSpPr>
          <p:nvPr>
            <p:ph type="body" sz="half" idx="13"/>
          </p:nvPr>
        </p:nvSpPr>
        <p:spPr>
          <a:xfrm>
            <a:off x="4198575" y="1415968"/>
            <a:ext cx="3261301" cy="7226102"/>
          </a:xfrm>
          <a:prstGeom prst="rect">
            <a:avLst/>
          </a:prstGeom>
        </p:spPr>
        <p:txBody>
          <a:bodyPr anchor="ctr"/>
          <a:lstStyle/>
          <a:p>
            <a:pPr marL="457200" indent="-3429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defRPr sz="1800"/>
            </a:pPr>
            <a:endParaRPr/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64944" y="8273123"/>
            <a:ext cx="5099101" cy="1183201"/>
          </a:xfrm>
          <a:prstGeom prst="rect">
            <a:avLst/>
          </a:prstGeom>
        </p:spPr>
        <p:txBody>
          <a:bodyPr anchor="ctr"/>
          <a:lstStyle>
            <a:lvl1pPr marL="228600" indent="0" algn="l">
              <a:defRPr sz="1800"/>
            </a:lvl1pPr>
            <a:lvl2pPr marL="1005114" indent="-408214" algn="l">
              <a:buSzPts val="1800"/>
              <a:buChar char="○"/>
              <a:defRPr sz="1800"/>
            </a:lvl2pPr>
            <a:lvl3pPr marL="1462314" indent="-408214" algn="l">
              <a:buSzPts val="1800"/>
              <a:buChar char="■"/>
              <a:defRPr sz="1800"/>
            </a:lvl3pPr>
            <a:lvl4pPr marL="1919514" indent="-408214" algn="l">
              <a:buSzPts val="1800"/>
              <a:buChar char="●"/>
              <a:defRPr sz="1800"/>
            </a:lvl4pPr>
            <a:lvl5pPr marL="2376714" indent="-408214" algn="l">
              <a:buSzPts val="1800"/>
              <a:buChar char="○"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Text"/>
          <p:cNvSpPr txBox="1">
            <a:spLocks noGrp="1"/>
          </p:cNvSpPr>
          <p:nvPr>
            <p:ph type="title"/>
          </p:nvPr>
        </p:nvSpPr>
        <p:spPr>
          <a:xfrm>
            <a:off x="264944" y="2163089"/>
            <a:ext cx="7242601" cy="3840001"/>
          </a:xfrm>
          <a:prstGeom prst="rect">
            <a:avLst/>
          </a:prstGeom>
        </p:spPr>
        <p:txBody>
          <a:bodyPr/>
          <a:lstStyle>
            <a:lvl1pPr>
              <a:defRPr sz="12000"/>
            </a:lvl1pPr>
          </a:lstStyle>
          <a:p>
            <a:r>
              <a:t>Title Text</a:t>
            </a:r>
          </a:p>
        </p:txBody>
      </p:sp>
      <p:sp>
        <p:nvSpPr>
          <p:cNvPr id="9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64944" y="6164350"/>
            <a:ext cx="7242601" cy="2543701"/>
          </a:xfrm>
          <a:prstGeom prst="rect">
            <a:avLst/>
          </a:prstGeom>
        </p:spPr>
        <p:txBody>
          <a:bodyPr/>
          <a:lstStyle>
            <a:lvl1pPr marL="457200" indent="-342900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defRPr sz="1800"/>
            </a:lvl1pPr>
            <a:lvl2pPr marL="1005114" indent="-408214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○"/>
              <a:defRPr sz="1800"/>
            </a:lvl2pPr>
            <a:lvl3pPr marL="1462314" indent="-408214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defRPr sz="1800"/>
            </a:lvl3pPr>
            <a:lvl4pPr marL="1919514" indent="-408214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defRPr sz="1800"/>
            </a:lvl4pPr>
            <a:lvl5pPr marL="2376714" indent="-408214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○"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64951" y="1456058"/>
            <a:ext cx="7242601" cy="401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264944" y="5542288"/>
            <a:ext cx="7242601" cy="155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331276" y="9345032"/>
            <a:ext cx="336814" cy="318396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lvl1pPr algn="r">
              <a:defRPr sz="10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342900" marR="0" indent="-228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1pPr>
      <a:lvl2pPr marL="342900" marR="0" indent="254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2pPr>
      <a:lvl3pPr marL="342900" marR="0" indent="711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3pPr>
      <a:lvl4pPr marL="342900" marR="0" indent="1168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4pPr>
      <a:lvl5pPr marL="342900" marR="0" indent="1625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5pPr>
      <a:lvl6pPr marL="342900" marR="0" indent="2082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6pPr>
      <a:lvl7pPr marL="342900" marR="0" indent="2540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7pPr>
      <a:lvl8pPr marL="342900" marR="0" indent="299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8pPr>
      <a:lvl9pPr marL="342900" marR="0" indent="345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11" Type="http://schemas.openxmlformats.org/officeDocument/2006/relationships/hyperlink" Target="mailto:susan.holden@nbed.nb.ca" TargetMode="External"/><Relationship Id="rId5" Type="http://schemas.openxmlformats.org/officeDocument/2006/relationships/image" Target="../media/image4.png"/><Relationship Id="rId10" Type="http://schemas.openxmlformats.org/officeDocument/2006/relationships/hyperlink" Target="mailto:terra.Saulnier@nbed.nb.ca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56;p14" descr="Google Shape;56;p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Google Shape;57;p14"/>
          <p:cNvSpPr/>
          <p:nvPr/>
        </p:nvSpPr>
        <p:spPr>
          <a:xfrm>
            <a:off x="197225" y="216950"/>
            <a:ext cx="7234201" cy="109650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14300">
            <a:solidFill>
              <a:srgbClr val="000000"/>
            </a:solidFill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8" name="Google Shape;58;p14"/>
          <p:cNvSpPr/>
          <p:nvPr/>
        </p:nvSpPr>
        <p:spPr>
          <a:xfrm>
            <a:off x="2771000" y="2303174"/>
            <a:ext cx="4570501" cy="6117902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</a:ln>
        </p:spPr>
        <p:txBody>
          <a:bodyPr lIns="0" tIns="0" rIns="0" bIns="0" anchor="ctr"/>
          <a:lstStyle/>
          <a:p>
            <a:endParaRPr/>
          </a:p>
        </p:txBody>
      </p:sp>
      <p:pic>
        <p:nvPicPr>
          <p:cNvPr id="119" name="Google Shape;59;p14" descr="Google Shape;59;p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9499" y="2087249"/>
            <a:ext cx="5113499" cy="6617476"/>
          </a:xfrm>
          <a:prstGeom prst="rect">
            <a:avLst/>
          </a:prstGeom>
          <a:ln w="152400">
            <a:solidFill>
              <a:srgbClr val="000000"/>
            </a:solidFill>
          </a:ln>
        </p:spPr>
      </p:pic>
      <p:sp>
        <p:nvSpPr>
          <p:cNvPr id="120" name="Google Shape;60;p14"/>
          <p:cNvSpPr/>
          <p:nvPr/>
        </p:nvSpPr>
        <p:spPr>
          <a:xfrm>
            <a:off x="629774" y="9095724"/>
            <a:ext cx="6549602" cy="72870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14300">
            <a:solidFill>
              <a:srgbClr val="000000"/>
            </a:solidFill>
            <a:prstDash val="dashDot"/>
          </a:ln>
        </p:spPr>
        <p:txBody>
          <a:bodyPr lIns="0" tIns="0" rIns="0" bIns="0" anchor="ctr"/>
          <a:lstStyle/>
          <a:p>
            <a:endParaRPr/>
          </a:p>
        </p:txBody>
      </p:sp>
      <p:pic>
        <p:nvPicPr>
          <p:cNvPr id="121" name="Google Shape;61;p14" descr="Google Shape;61;p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00" y="1594299"/>
            <a:ext cx="2046649" cy="930179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Google Shape;62;p14"/>
          <p:cNvSpPr/>
          <p:nvPr/>
        </p:nvSpPr>
        <p:spPr>
          <a:xfrm>
            <a:off x="305900" y="3004924"/>
            <a:ext cx="1799401" cy="534420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14300">
            <a:solidFill>
              <a:srgbClr val="000000"/>
            </a:solidFill>
          </a:ln>
        </p:spPr>
        <p:txBody>
          <a:bodyPr lIns="0" tIns="0" rIns="0" bIns="0" anchor="ctr"/>
          <a:lstStyle/>
          <a:p>
            <a:endParaRPr/>
          </a:p>
        </p:txBody>
      </p:sp>
      <p:pic>
        <p:nvPicPr>
          <p:cNvPr id="123" name="Google Shape;63;p14" descr="Google Shape;63;p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41700">
            <a:off x="5951798" y="98409"/>
            <a:ext cx="2178155" cy="22359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Google Shape;64;p14" descr="Google Shape;64;p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275" y="8421075"/>
            <a:ext cx="1296008" cy="17092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Google Shape;65;p14" descr="Google Shape;65;p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5800" y="8086442"/>
            <a:ext cx="1136601" cy="20439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Google Shape;66;p14" descr="Google Shape;66;p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5904" y="2425856"/>
            <a:ext cx="1799398" cy="11758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Google Shape;67;p14" descr="Google Shape;67;p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989087">
            <a:off x="-168024" y="-211015"/>
            <a:ext cx="1799403" cy="2328631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Google Shape;68;p14"/>
          <p:cNvSpPr txBox="1"/>
          <p:nvPr/>
        </p:nvSpPr>
        <p:spPr>
          <a:xfrm>
            <a:off x="1380575" y="178598"/>
            <a:ext cx="5230826" cy="1107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pPr algn="ctr">
              <a:defRPr sz="3000">
                <a:latin typeface="Schoolbell"/>
                <a:ea typeface="Schoolbell"/>
                <a:cs typeface="Schoolbell"/>
                <a:sym typeface="Schoolbell"/>
              </a:defRPr>
            </a:pPr>
            <a:r>
              <a:rPr lang="en-US" dirty="0" err="1"/>
              <a:t>Ms</a:t>
            </a:r>
            <a:r>
              <a:rPr lang="en-US" dirty="0"/>
              <a:t> Holden and Miss Saulnier</a:t>
            </a:r>
          </a:p>
          <a:p>
            <a:pPr algn="ctr">
              <a:defRPr sz="3000">
                <a:latin typeface="Schoolbell"/>
                <a:ea typeface="Schoolbell"/>
                <a:cs typeface="Schoolbell"/>
                <a:sym typeface="Schoolbell"/>
              </a:defRPr>
            </a:pPr>
            <a:r>
              <a:rPr lang="en-US" dirty="0"/>
              <a:t>Grade 1</a:t>
            </a:r>
            <a:endParaRPr dirty="0"/>
          </a:p>
        </p:txBody>
      </p:sp>
      <p:sp>
        <p:nvSpPr>
          <p:cNvPr id="129" name="Google Shape;69;p14"/>
          <p:cNvSpPr txBox="1"/>
          <p:nvPr/>
        </p:nvSpPr>
        <p:spPr>
          <a:xfrm>
            <a:off x="720924" y="1810039"/>
            <a:ext cx="1325449" cy="400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>
            <a:spAutoFit/>
          </a:bodyPr>
          <a:lstStyle>
            <a:lvl1pPr>
              <a:defRPr>
                <a:latin typeface="Coming Soon"/>
                <a:ea typeface="Coming Soon"/>
                <a:cs typeface="Coming Soon"/>
                <a:sym typeface="Coming Soon"/>
              </a:defRPr>
            </a:lvl1pPr>
          </a:lstStyle>
          <a:p>
            <a:r>
              <a:rPr lang="en-US" dirty="0">
                <a:latin typeface="Comic Sans MS" panose="030F0702030302020204" pitchFamily="66" charset="0"/>
              </a:rPr>
              <a:t>April 13 - 17</a:t>
            </a:r>
            <a:endParaRPr dirty="0">
              <a:latin typeface="Comic Sans MS" panose="030F0702030302020204" pitchFamily="66" charset="0"/>
            </a:endParaRPr>
          </a:p>
        </p:txBody>
      </p:sp>
      <p:sp>
        <p:nvSpPr>
          <p:cNvPr id="130" name="Google Shape;70;p14"/>
          <p:cNvSpPr txBox="1"/>
          <p:nvPr/>
        </p:nvSpPr>
        <p:spPr>
          <a:xfrm>
            <a:off x="355742" y="3526867"/>
            <a:ext cx="1690632" cy="44935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pPr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dirty="0">
                <a:latin typeface="Comic Sans MS" panose="030F0702030302020204" pitchFamily="66" charset="0"/>
              </a:rPr>
              <a:t>Have children read and spell the following words. If they can’t spell them the fist time, they can practice them daily. </a:t>
            </a:r>
          </a:p>
          <a:p>
            <a:pPr algn="ctr"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dirty="0">
                <a:latin typeface="Comic Sans MS" panose="030F0702030302020204" pitchFamily="66" charset="0"/>
              </a:rPr>
              <a:t>am</a:t>
            </a:r>
          </a:p>
          <a:p>
            <a:pPr algn="ctr"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dirty="0">
                <a:latin typeface="Comic Sans MS" panose="030F0702030302020204" pitchFamily="66" charset="0"/>
              </a:rPr>
              <a:t>at</a:t>
            </a:r>
          </a:p>
          <a:p>
            <a:pPr algn="ctr"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dirty="0">
                <a:latin typeface="Comic Sans MS" panose="030F0702030302020204" pitchFamily="66" charset="0"/>
              </a:rPr>
              <a:t>can</a:t>
            </a:r>
          </a:p>
          <a:p>
            <a:pPr algn="ctr"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dirty="0">
                <a:latin typeface="Comic Sans MS" panose="030F0702030302020204" pitchFamily="66" charset="0"/>
              </a:rPr>
              <a:t>go</a:t>
            </a:r>
          </a:p>
          <a:p>
            <a:pPr algn="ctr"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dirty="0">
                <a:latin typeface="Comic Sans MS" panose="030F0702030302020204" pitchFamily="66" charset="0"/>
              </a:rPr>
              <a:t>is</a:t>
            </a:r>
          </a:p>
          <a:p>
            <a:pPr algn="ctr"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dirty="0">
                <a:latin typeface="Comic Sans MS" panose="030F0702030302020204" pitchFamily="66" charset="0"/>
              </a:rPr>
              <a:t>like</a:t>
            </a:r>
          </a:p>
          <a:p>
            <a:pPr algn="ctr"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dirty="0">
                <a:latin typeface="Comic Sans MS" panose="030F0702030302020204" pitchFamily="66" charset="0"/>
              </a:rPr>
              <a:t>me</a:t>
            </a:r>
          </a:p>
          <a:p>
            <a:pPr algn="ctr"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dirty="0">
                <a:latin typeface="Comic Sans MS" panose="030F0702030302020204" pitchFamily="66" charset="0"/>
              </a:rPr>
              <a:t>see</a:t>
            </a:r>
          </a:p>
          <a:p>
            <a:pPr algn="ctr"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dirty="0">
                <a:latin typeface="Comic Sans MS" panose="030F0702030302020204" pitchFamily="66" charset="0"/>
              </a:rPr>
              <a:t>the</a:t>
            </a:r>
          </a:p>
          <a:p>
            <a:pPr algn="ctr"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dirty="0">
                <a:latin typeface="Comic Sans MS" panose="030F0702030302020204" pitchFamily="66" charset="0"/>
              </a:rPr>
              <a:t>to </a:t>
            </a:r>
            <a:endParaRPr dirty="0">
              <a:latin typeface="Comic Sans MS" panose="030F0702030302020204" pitchFamily="66" charset="0"/>
            </a:endParaRPr>
          </a:p>
          <a:p>
            <a:endParaRPr dirty="0">
              <a:latin typeface="Coming Soon"/>
              <a:ea typeface="Coming Soon"/>
              <a:cs typeface="Coming Soon"/>
              <a:sym typeface="Coming Soon"/>
            </a:endParaRPr>
          </a:p>
          <a:p>
            <a:endParaRPr dirty="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36" name="Google Shape;76;p14"/>
          <p:cNvSpPr txBox="1"/>
          <p:nvPr/>
        </p:nvSpPr>
        <p:spPr>
          <a:xfrm>
            <a:off x="1380575" y="9170899"/>
            <a:ext cx="5113500" cy="615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>
                <a:latin typeface="Coming Soon"/>
                <a:ea typeface="Coming Soon"/>
                <a:cs typeface="Coming Soon"/>
                <a:sym typeface="Coming Soon"/>
              </a:defRPr>
            </a:lvl1pPr>
          </a:lstStyle>
          <a:p>
            <a:r>
              <a:rPr lang="en-US" dirty="0"/>
              <a:t>Contact info: </a:t>
            </a:r>
            <a:r>
              <a:rPr lang="en-US" dirty="0">
                <a:hlinkClick r:id="rId10"/>
              </a:rPr>
              <a:t>terra.saulnier@nbed.nb.ca</a:t>
            </a:r>
            <a:r>
              <a:rPr lang="en-US" dirty="0"/>
              <a:t>    </a:t>
            </a:r>
          </a:p>
          <a:p>
            <a:r>
              <a:rPr lang="en-US" dirty="0"/>
              <a:t>                        </a:t>
            </a:r>
            <a:r>
              <a:rPr lang="en-US" dirty="0">
                <a:hlinkClick r:id="rId11"/>
              </a:rPr>
              <a:t>susan.holden@nbed.nb.ca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137" name="Google Shape;77;p14"/>
          <p:cNvSpPr/>
          <p:nvPr/>
        </p:nvSpPr>
        <p:spPr>
          <a:xfrm flipV="1">
            <a:off x="2780850" y="4003549"/>
            <a:ext cx="4536300" cy="19801"/>
          </a:xfrm>
          <a:prstGeom prst="line">
            <a:avLst/>
          </a:prstGeom>
          <a:ln w="28575">
            <a:solidFill>
              <a:schemeClr val="accent2">
                <a:lumOff val="21764"/>
              </a:schemeClr>
            </a:solidFill>
            <a:prstDash val="lgDashDot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38" name="Google Shape;78;p14"/>
          <p:cNvSpPr/>
          <p:nvPr/>
        </p:nvSpPr>
        <p:spPr>
          <a:xfrm flipV="1">
            <a:off x="2788100" y="6126912"/>
            <a:ext cx="4536300" cy="19801"/>
          </a:xfrm>
          <a:prstGeom prst="line">
            <a:avLst/>
          </a:prstGeom>
          <a:ln w="28575">
            <a:solidFill>
              <a:schemeClr val="accent2">
                <a:lumOff val="21764"/>
              </a:schemeClr>
            </a:solidFill>
            <a:prstDash val="lgDashDot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39" name="Google Shape;79;p14"/>
          <p:cNvSpPr/>
          <p:nvPr/>
        </p:nvSpPr>
        <p:spPr>
          <a:xfrm>
            <a:off x="2800575" y="3924749"/>
            <a:ext cx="4516501" cy="1"/>
          </a:xfrm>
          <a:prstGeom prst="line">
            <a:avLst/>
          </a:prstGeom>
          <a:ln w="28575">
            <a:solidFill>
              <a:schemeClr val="accent2">
                <a:lumOff val="21764"/>
              </a:schemeClr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40" name="Google Shape;80;p14"/>
          <p:cNvSpPr/>
          <p:nvPr/>
        </p:nvSpPr>
        <p:spPr>
          <a:xfrm>
            <a:off x="2790750" y="6035237"/>
            <a:ext cx="4516501" cy="1"/>
          </a:xfrm>
          <a:prstGeom prst="line">
            <a:avLst/>
          </a:prstGeom>
          <a:ln w="28575">
            <a:solidFill>
              <a:schemeClr val="accent2">
                <a:lumOff val="21764"/>
              </a:schemeClr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41" name="Google Shape;81;p14"/>
          <p:cNvSpPr txBox="1"/>
          <p:nvPr/>
        </p:nvSpPr>
        <p:spPr>
          <a:xfrm>
            <a:off x="3913498" y="2375330"/>
            <a:ext cx="3222319" cy="36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pPr algn="ctr">
              <a:defRPr sz="1800" b="1" u="sng">
                <a:latin typeface="Coming Soon"/>
                <a:ea typeface="Coming Soon"/>
                <a:cs typeface="Coming Soon"/>
                <a:sym typeface="Coming Soon"/>
              </a:defRPr>
            </a:pPr>
            <a:endParaRPr lang="en-US" sz="1200" dirty="0">
              <a:latin typeface="Comic Sans MS" panose="030F0702030302020204" pitchFamily="66" charset="0"/>
            </a:endParaRPr>
          </a:p>
        </p:txBody>
      </p:sp>
      <p:sp>
        <p:nvSpPr>
          <p:cNvPr id="142" name="Google Shape;82;p14"/>
          <p:cNvSpPr txBox="1"/>
          <p:nvPr/>
        </p:nvSpPr>
        <p:spPr>
          <a:xfrm>
            <a:off x="3076675" y="4338925"/>
            <a:ext cx="3964200" cy="461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 algn="ctr">
              <a:defRPr b="1" u="sng">
                <a:latin typeface="Coming Soon"/>
                <a:ea typeface="Coming Soon"/>
                <a:cs typeface="Coming Soon"/>
                <a:sym typeface="Coming Soon"/>
              </a:defRPr>
            </a:pPr>
            <a:endParaRPr lang="en-US" sz="1800" dirty="0">
              <a:latin typeface="Comic Sans MS" panose="030F0702030302020204" pitchFamily="66" charset="0"/>
            </a:endParaRPr>
          </a:p>
        </p:txBody>
      </p:sp>
      <p:sp>
        <p:nvSpPr>
          <p:cNvPr id="143" name="Google Shape;83;p14"/>
          <p:cNvSpPr txBox="1"/>
          <p:nvPr/>
        </p:nvSpPr>
        <p:spPr>
          <a:xfrm>
            <a:off x="3076675" y="6429475"/>
            <a:ext cx="3964200" cy="400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 algn="ctr">
              <a:defRPr b="1" u="sng">
                <a:latin typeface="Coming Soon"/>
                <a:ea typeface="Coming Soon"/>
                <a:cs typeface="Coming Soon"/>
                <a:sym typeface="Coming Soon"/>
              </a:defRPr>
            </a:pP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734A7A-B36C-4B1C-A93A-01FF1C04725E}"/>
              </a:ext>
            </a:extLst>
          </p:cNvPr>
          <p:cNvSpPr txBox="1"/>
          <p:nvPr/>
        </p:nvSpPr>
        <p:spPr>
          <a:xfrm>
            <a:off x="3076675" y="2425856"/>
            <a:ext cx="3222319" cy="1384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Arial"/>
              </a:rPr>
              <a:t>Read a book </a:t>
            </a:r>
            <a:r>
              <a:rPr lang="en-US" sz="1800" dirty="0">
                <a:latin typeface="Comic Sans MS" panose="030F0702030302020204" pitchFamily="66" charset="0"/>
              </a:rPr>
              <a:t>by just reading the pictures, like Mrs. Dore showed us. What details do you notice in the pictures that you didn’t before?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702030302020204" pitchFamily="66" charset="0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4F92BF-D37E-45AF-8418-29436639B5E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39336" y="2765394"/>
            <a:ext cx="1200150" cy="12001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63ED47-57E9-4908-BB56-4218634D7049}"/>
              </a:ext>
            </a:extLst>
          </p:cNvPr>
          <p:cNvSpPr txBox="1"/>
          <p:nvPr/>
        </p:nvSpPr>
        <p:spPr>
          <a:xfrm>
            <a:off x="2921000" y="4298588"/>
            <a:ext cx="4386251" cy="12311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mic Sans MS" panose="030F0702030302020204" pitchFamily="66" charset="0"/>
              </a:rPr>
              <a:t>Practice printing the numbers 1 – 20 without looking. Then check to see if you did them the right way.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Arial"/>
              </a:rPr>
              <a:t>1, 2, </a:t>
            </a:r>
            <a:r>
              <a:rPr lang="en-US" sz="1600" dirty="0">
                <a:latin typeface="Comic Sans MS" panose="030F0702030302020204" pitchFamily="66" charset="0"/>
              </a:rPr>
              <a:t>3, 4, 5, 6, 7, 8, 9, 10, 11, 12, 13, 14, 15, 16, 17, 18, 19, 20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702030302020204" pitchFamily="66" charset="0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11076D-3EC1-429D-BC6C-AE5A854DC646}"/>
              </a:ext>
            </a:extLst>
          </p:cNvPr>
          <p:cNvSpPr txBox="1"/>
          <p:nvPr/>
        </p:nvSpPr>
        <p:spPr>
          <a:xfrm>
            <a:off x="2780850" y="6261100"/>
            <a:ext cx="4526401" cy="19697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mic Sans MS" panose="030F0702030302020204" pitchFamily="66" charset="0"/>
              </a:rPr>
              <a:t>Abdullah had 7 toys. </a:t>
            </a:r>
            <a:r>
              <a:rPr lang="en-US" sz="1600" dirty="0" err="1">
                <a:latin typeface="Comic Sans MS" panose="030F0702030302020204" pitchFamily="66" charset="0"/>
              </a:rPr>
              <a:t>D’Andre</a:t>
            </a:r>
            <a:r>
              <a:rPr lang="en-US" sz="1600" dirty="0">
                <a:latin typeface="Comic Sans MS" panose="030F0702030302020204" pitchFamily="66" charset="0"/>
              </a:rPr>
              <a:t> gave him 3 more. How many does he now have?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mic Sans MS" panose="030F0702030302020204" pitchFamily="66" charset="0"/>
              </a:rPr>
              <a:t>Write a number sentence and d</a:t>
            </a: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Arial"/>
              </a:rPr>
              <a:t>raw a picture to show your answer.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mic Sans MS" panose="030F0702030302020204" pitchFamily="66" charset="0"/>
              </a:rPr>
              <a:t>___________________________________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Arial"/>
              </a:rPr>
              <a:t>Roll 2 dice, say the total of one die and count on to find the total.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mic Sans MS" panose="030F0702030302020204" pitchFamily="66" charset="0"/>
              </a:rPr>
              <a:t>                       Ex. 6,7,8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702030302020204" pitchFamily="66" charset="0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644355-6488-44A4-BB9E-C4E501FF119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71315" y="7721757"/>
            <a:ext cx="569324" cy="5972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1C3CD2-E900-41BE-99B5-3F9BD17B7BD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25986" y="7714834"/>
            <a:ext cx="561352" cy="56708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4123</TotalTime>
  <Words>211</Words>
  <Application>Microsoft Office PowerPoint</Application>
  <PresentationFormat>Custom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Comic Sans MS</vt:lpstr>
      <vt:lpstr>Coming Soon</vt:lpstr>
      <vt:lpstr>Schoolbell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Roy, Jocelyn (ASD-S)</dc:creator>
  <cp:lastModifiedBy>Holden, Susan (ASD-S)</cp:lastModifiedBy>
  <cp:revision>9</cp:revision>
  <dcterms:modified xsi:type="dcterms:W3CDTF">2020-04-15T14:48:25Z</dcterms:modified>
</cp:coreProperties>
</file>